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0" r:id="rId9"/>
    <p:sldId id="272" r:id="rId10"/>
    <p:sldId id="269" r:id="rId11"/>
    <p:sldId id="274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808"/>
    <a:srgbClr val="00FF00"/>
    <a:srgbClr val="FFCC00"/>
    <a:srgbClr val="61E16D"/>
    <a:srgbClr val="0FC14A"/>
    <a:srgbClr val="4BCC04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60"/>
  </p:normalViewPr>
  <p:slideViewPr>
    <p:cSldViewPr>
      <p:cViewPr>
        <p:scale>
          <a:sx n="70" d="100"/>
          <a:sy n="70" d="100"/>
        </p:scale>
        <p:origin x="-1968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1240-5DAB-44DF-9586-084FC157269E}" type="datetimeFigureOut">
              <a:rPr lang="zh-CN" altLang="en-US" smtClean="0"/>
              <a:pPr/>
              <a:t>2021-10-25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1975-6CF2-4EE5-A5BE-D6F5C82781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1240-5DAB-44DF-9586-084FC157269E}" type="datetimeFigureOut">
              <a:rPr lang="zh-CN" altLang="en-US" smtClean="0"/>
              <a:pPr/>
              <a:t>2021-10-25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1975-6CF2-4EE5-A5BE-D6F5C82781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1240-5DAB-44DF-9586-084FC157269E}" type="datetimeFigureOut">
              <a:rPr lang="zh-CN" altLang="en-US" smtClean="0"/>
              <a:pPr/>
              <a:t>2021-10-25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1975-6CF2-4EE5-A5BE-D6F5C82781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1240-5DAB-44DF-9586-084FC157269E}" type="datetimeFigureOut">
              <a:rPr lang="zh-CN" altLang="en-US" smtClean="0"/>
              <a:pPr/>
              <a:t>2021-10-25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1975-6CF2-4EE5-A5BE-D6F5C82781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1240-5DAB-44DF-9586-084FC157269E}" type="datetimeFigureOut">
              <a:rPr lang="zh-CN" altLang="en-US" smtClean="0"/>
              <a:pPr/>
              <a:t>2021-10-25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1975-6CF2-4EE5-A5BE-D6F5C82781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1240-5DAB-44DF-9586-084FC157269E}" type="datetimeFigureOut">
              <a:rPr lang="zh-CN" altLang="en-US" smtClean="0"/>
              <a:pPr/>
              <a:t>2021-10-25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1975-6CF2-4EE5-A5BE-D6F5C82781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1240-5DAB-44DF-9586-084FC157269E}" type="datetimeFigureOut">
              <a:rPr lang="zh-CN" altLang="en-US" smtClean="0"/>
              <a:pPr/>
              <a:t>2021-10-25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1975-6CF2-4EE5-A5BE-D6F5C82781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1240-5DAB-44DF-9586-084FC157269E}" type="datetimeFigureOut">
              <a:rPr lang="zh-CN" altLang="en-US" smtClean="0"/>
              <a:pPr/>
              <a:t>2021-10-25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1975-6CF2-4EE5-A5BE-D6F5C82781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1240-5DAB-44DF-9586-084FC157269E}" type="datetimeFigureOut">
              <a:rPr lang="zh-CN" altLang="en-US" smtClean="0"/>
              <a:pPr/>
              <a:t>2021-10-25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1975-6CF2-4EE5-A5BE-D6F5C82781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1240-5DAB-44DF-9586-084FC157269E}" type="datetimeFigureOut">
              <a:rPr lang="zh-CN" altLang="en-US" smtClean="0"/>
              <a:pPr/>
              <a:t>2021-10-25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1975-6CF2-4EE5-A5BE-D6F5C82781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1240-5DAB-44DF-9586-084FC157269E}" type="datetimeFigureOut">
              <a:rPr lang="zh-CN" altLang="en-US" smtClean="0"/>
              <a:pPr/>
              <a:t>2021-10-25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1975-6CF2-4EE5-A5BE-D6F5C82781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01240-5DAB-44DF-9586-084FC157269E}" type="datetimeFigureOut">
              <a:rPr lang="zh-CN" altLang="en-US" smtClean="0"/>
              <a:pPr/>
              <a:t>2021-10-25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31975-6CF2-4EE5-A5BE-D6F5C82781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50004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chemeClr val="bg1"/>
                </a:solidFill>
              </a:rPr>
              <a:t>2021</a:t>
            </a:r>
            <a:r>
              <a:rPr lang="zh-CN" altLang="en-US" sz="28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年</a:t>
            </a:r>
            <a:r>
              <a:rPr lang="zh-CN" altLang="en-US" sz="28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丰顺县乡村旅游</a:t>
            </a:r>
            <a:endParaRPr lang="zh-CN" altLang="en-US" sz="2800" dirty="0">
              <a:solidFill>
                <a:schemeClr val="bg1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164305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方正姚体" pitchFamily="2" charset="-122"/>
                <a:ea typeface="方正姚体" pitchFamily="2" charset="-122"/>
              </a:rPr>
              <a:t>精品线路推荐（一）</a:t>
            </a:r>
            <a:endParaRPr lang="zh-CN" altLang="en-US" sz="3600" dirty="0"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1026" name="Picture 2" descr="C:\Users\ADMINI~1\AppData\Local\Temp\WeChat Files\89bb2781a7d8c544b5d04ae9f5485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30452"/>
            <a:ext cx="9144000" cy="432757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71736" y="5500702"/>
            <a:ext cx="4071966" cy="8309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丰顺县文化广电旅游体育局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2021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年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10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月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0034" y="571480"/>
            <a:ext cx="8215370" cy="6000792"/>
          </a:xfrm>
          <a:prstGeom prst="rect">
            <a:avLst/>
          </a:prstGeom>
          <a:noFill/>
          <a:ln w="76200">
            <a:solidFill>
              <a:schemeClr val="bg1"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844" y="142852"/>
            <a:ext cx="714380" cy="24288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430887" cy="2857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丰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顺县乡村旅游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3000372"/>
            <a:ext cx="428628" cy="1571636"/>
          </a:xfrm>
          <a:prstGeom prst="rect">
            <a:avLst/>
          </a:prstGeom>
          <a:noFill/>
          <a:ln w="25400" cap="sq" cmpd="dbl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720" y="3143248"/>
            <a:ext cx="430887" cy="1357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精品线路推荐</a:t>
            </a:r>
            <a:endParaRPr lang="zh-CN" altLang="en-US" sz="1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>
            <a:stCxn id="4" idx="2"/>
            <a:endCxn id="8" idx="0"/>
          </p:cNvCxnSpPr>
          <p:nvPr/>
        </p:nvCxnSpPr>
        <p:spPr>
          <a:xfrm rot="5400000">
            <a:off x="285720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2"/>
          </p:cNvCxnSpPr>
          <p:nvPr/>
        </p:nvCxnSpPr>
        <p:spPr>
          <a:xfrm rot="5400000">
            <a:off x="-178627" y="525066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72140"/>
            <a:ext cx="857224" cy="12858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10</a:t>
            </a:r>
            <a:endParaRPr lang="zh-CN" altLang="en-US" sz="3200" dirty="0"/>
          </a:p>
        </p:txBody>
      </p:sp>
      <p:pic>
        <p:nvPicPr>
          <p:cNvPr id="11" name="图片 10" descr="未标题-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2357454" cy="571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1604" y="42860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美食点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介绍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07154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美食点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1071546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丰良老街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2976" y="1420829"/>
            <a:ext cx="764386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dirty="0" smtClean="0"/>
              <a:t>丰良镇原丰顺县城址。自清乾隆三年（公元</a:t>
            </a:r>
            <a:r>
              <a:rPr lang="en-US" altLang="zh-CN" sz="1400" dirty="0" smtClean="0"/>
              <a:t>1738</a:t>
            </a:r>
            <a:r>
              <a:rPr lang="zh-CN" altLang="zh-CN" sz="1400" dirty="0" smtClean="0"/>
              <a:t>年）至</a:t>
            </a:r>
            <a:r>
              <a:rPr lang="en-US" altLang="zh-CN" sz="1400" dirty="0" smtClean="0"/>
              <a:t>1950</a:t>
            </a:r>
            <a:r>
              <a:rPr lang="zh-CN" altLang="zh-CN" sz="1400" dirty="0" smtClean="0"/>
              <a:t>年，共有</a:t>
            </a:r>
            <a:r>
              <a:rPr lang="en-US" altLang="zh-CN" sz="1400" dirty="0" smtClean="0"/>
              <a:t>212</a:t>
            </a:r>
            <a:r>
              <a:rPr lang="zh-CN" altLang="zh-CN" sz="1400" dirty="0" smtClean="0"/>
              <a:t>年的老县府址，至今有</a:t>
            </a:r>
            <a:r>
              <a:rPr lang="en-US" altLang="zh-CN" sz="1400" dirty="0" smtClean="0"/>
              <a:t>280</a:t>
            </a:r>
            <a:r>
              <a:rPr lang="zh-CN" altLang="zh-CN" sz="1400" dirty="0" smtClean="0"/>
              <a:t>年的历史，是丰北片集市贸易的中心，素有“温泉之乡”的美称。老城区以丰溪河两岸新老西市为集市贸易区，即老街以中山路、中外街、十字街、中小路、西门街为主约</a:t>
            </a:r>
            <a:r>
              <a:rPr lang="en-US" altLang="zh-CN" sz="1400" dirty="0" smtClean="0"/>
              <a:t>300</a:t>
            </a:r>
            <a:r>
              <a:rPr lang="zh-CN" altLang="zh-CN" sz="1400" dirty="0" smtClean="0"/>
              <a:t>间商住用房，良乡以三直四横（三直为南直街、河唇街、北直街，四横为一横街、二横街、暹逻街、东横街）也约</a:t>
            </a:r>
            <a:r>
              <a:rPr lang="en-US" altLang="zh-CN" sz="1400" dirty="0" smtClean="0"/>
              <a:t>300</a:t>
            </a:r>
            <a:r>
              <a:rPr lang="zh-CN" altLang="zh-CN" sz="1400" dirty="0" smtClean="0"/>
              <a:t>间商住房，各种当地特色美食的味道依旧飘荡在老街旧巷，值得一品。</a:t>
            </a:r>
          </a:p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19" name="图片 18" descr="丰良老街美食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624" y="2852936"/>
            <a:ext cx="3744416" cy="2959735"/>
          </a:xfrm>
          <a:prstGeom prst="rect">
            <a:avLst/>
          </a:prstGeom>
        </p:spPr>
      </p:pic>
      <p:pic>
        <p:nvPicPr>
          <p:cNvPr id="22" name="图片 21" descr="b3956b0a77d972531ff80242d80895b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4048" y="2852936"/>
            <a:ext cx="3888432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844" y="142852"/>
            <a:ext cx="714380" cy="24288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430887" cy="2857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丰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顺县乡村旅游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3000372"/>
            <a:ext cx="428628" cy="1571636"/>
          </a:xfrm>
          <a:prstGeom prst="rect">
            <a:avLst/>
          </a:prstGeom>
          <a:noFill/>
          <a:ln w="25400" cap="sq" cmpd="dbl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720" y="3143248"/>
            <a:ext cx="430887" cy="1357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精品线路推荐</a:t>
            </a:r>
            <a:endParaRPr lang="zh-CN" altLang="en-US" sz="1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>
            <a:stCxn id="4" idx="2"/>
            <a:endCxn id="8" idx="0"/>
          </p:cNvCxnSpPr>
          <p:nvPr/>
        </p:nvCxnSpPr>
        <p:spPr>
          <a:xfrm rot="5400000">
            <a:off x="285720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2"/>
          </p:cNvCxnSpPr>
          <p:nvPr/>
        </p:nvCxnSpPr>
        <p:spPr>
          <a:xfrm rot="5400000">
            <a:off x="-178627" y="525066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72140"/>
            <a:ext cx="857224" cy="12858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11</a:t>
            </a:r>
            <a:endParaRPr lang="zh-CN" altLang="en-US" sz="3200" dirty="0"/>
          </a:p>
        </p:txBody>
      </p:sp>
      <p:pic>
        <p:nvPicPr>
          <p:cNvPr id="11" name="图片 10" descr="未标题-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2357454" cy="571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1604" y="42860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美食点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介绍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07154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美食点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1071546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 smtClean="0"/>
              <a:t>品真山房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2976" y="1420829"/>
            <a:ext cx="386107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dirty="0" smtClean="0"/>
              <a:t>品真山房座落在离丰顺县城十多公里，山清水秀的汤西镇河西村傅屋寨；是县城通往八乡山、落汉鸣泉</a:t>
            </a:r>
            <a:r>
              <a:rPr lang="en-US" altLang="zh-CN" sz="1400" dirty="0" smtClean="0"/>
              <a:t>(</a:t>
            </a:r>
            <a:r>
              <a:rPr lang="zh-CN" altLang="zh-CN" sz="1400" dirty="0" smtClean="0"/>
              <a:t>揭岭飞泉）的必经之地。在傅屋寨村口省道边，品真山房沿定元桥、定元亭、清水溪随形建，主体以竹木结构吊脚形式建造，风格独特自成一格。品真山房主营客家山区生态美食：窑鸡、河鲜、土菜，尤其是山房特有的</a:t>
            </a:r>
            <a:r>
              <a:rPr lang="en-US" altLang="zh-CN" sz="1400" dirty="0" smtClean="0"/>
              <a:t>800</a:t>
            </a:r>
            <a:r>
              <a:rPr lang="zh-CN" altLang="zh-CN" sz="1400" dirty="0" smtClean="0"/>
              <a:t>度高温窑炉工艺，在粤东潮客地区都有食客闻名而来。</a:t>
            </a:r>
          </a:p>
          <a:p>
            <a:r>
              <a:rPr lang="zh-CN" altLang="zh-CN" sz="1400" dirty="0" smtClean="0"/>
              <a:t>地址：丰顺县汤西镇河西村傅屋寨口</a:t>
            </a:r>
          </a:p>
          <a:p>
            <a:r>
              <a:rPr lang="zh-CN" altLang="zh-CN" sz="1400" dirty="0" smtClean="0"/>
              <a:t>电话：</a:t>
            </a:r>
            <a:r>
              <a:rPr lang="en-US" altLang="zh-CN" sz="1400" dirty="0" smtClean="0"/>
              <a:t>0753-6852228</a:t>
            </a:r>
            <a:endParaRPr lang="zh-CN" altLang="zh-CN" sz="1400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16" name="图片 15" descr="9b78daca2797929cba07db8b614211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056" y="3933056"/>
            <a:ext cx="3456384" cy="2448272"/>
          </a:xfrm>
          <a:prstGeom prst="rect">
            <a:avLst/>
          </a:prstGeom>
        </p:spPr>
      </p:pic>
      <p:pic>
        <p:nvPicPr>
          <p:cNvPr id="18" name="图片 17" descr="d883eac7ad0d44f54060b3008246d6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9632" y="3861048"/>
            <a:ext cx="3600400" cy="2592288"/>
          </a:xfrm>
          <a:prstGeom prst="rect">
            <a:avLst/>
          </a:prstGeom>
        </p:spPr>
      </p:pic>
      <p:pic>
        <p:nvPicPr>
          <p:cNvPr id="20" name="图片 19" descr="f690efea894b63de81c48d53417077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76056" y="1268760"/>
            <a:ext cx="3456384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2357454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丰顺县乡村旅游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36" y="314246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+mn-ea"/>
              </a:rPr>
              <a:t>精品线路推荐（一）规划图</a:t>
            </a:r>
            <a:endParaRPr lang="zh-CN" altLang="en-US" sz="2000" b="1" dirty="0">
              <a:latin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2225">
            <a:solidFill>
              <a:srgbClr val="4BCC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847b7c9d0435cd49753ad502226312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780782"/>
            <a:ext cx="785786" cy="1077218"/>
          </a:xfrm>
          <a:prstGeom prst="rect">
            <a:avLst/>
          </a:prstGeom>
          <a:solidFill>
            <a:srgbClr val="08A808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</a:t>
            </a:r>
            <a:r>
              <a:rPr lang="en-US" altLang="zh-CN" sz="3200" dirty="0" smtClean="0">
                <a:solidFill>
                  <a:schemeClr val="bg1"/>
                </a:solidFill>
              </a:rPr>
              <a:t> 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844" y="142852"/>
            <a:ext cx="714380" cy="24288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430887" cy="2857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丰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顺县乡村旅游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3000372"/>
            <a:ext cx="428628" cy="1571636"/>
          </a:xfrm>
          <a:prstGeom prst="rect">
            <a:avLst/>
          </a:prstGeom>
          <a:noFill/>
          <a:ln w="25400" cap="sq" cmpd="dbl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720" y="3143248"/>
            <a:ext cx="430887" cy="1357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精品线路推荐</a:t>
            </a:r>
            <a:endParaRPr lang="zh-CN" altLang="en-US" sz="1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>
            <a:stCxn id="4" idx="2"/>
            <a:endCxn id="8" idx="0"/>
          </p:cNvCxnSpPr>
          <p:nvPr/>
        </p:nvCxnSpPr>
        <p:spPr>
          <a:xfrm rot="5400000">
            <a:off x="285720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2"/>
          </p:cNvCxnSpPr>
          <p:nvPr/>
        </p:nvCxnSpPr>
        <p:spPr>
          <a:xfrm rot="5400000">
            <a:off x="-178627" y="525066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72140"/>
            <a:ext cx="857224" cy="12858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02</a:t>
            </a:r>
            <a:endParaRPr lang="zh-CN" altLang="en-US" sz="3200" dirty="0"/>
          </a:p>
        </p:txBody>
      </p:sp>
      <p:pic>
        <p:nvPicPr>
          <p:cNvPr id="17" name="图片 16" descr="未标题-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4414" y="285728"/>
            <a:ext cx="2357454" cy="5715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85918" y="35716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线路规划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7290" y="1214422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线路名称：</a:t>
            </a:r>
            <a:endParaRPr lang="zh-CN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9995" y="1214120"/>
            <a:ext cx="3716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红</a:t>
            </a:r>
            <a:r>
              <a:rPr lang="zh-CN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色教育，徙步研学，乡村体验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357290" y="928670"/>
            <a:ext cx="7215238" cy="1588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57290" y="1857364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线 路 图：</a:t>
            </a:r>
            <a:endParaRPr lang="zh-CN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00298" y="1714488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县城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→</a:t>
            </a:r>
            <a:r>
              <a:rPr lang="zh-CN" altLang="zh-CN" sz="1400" dirty="0" smtClean="0"/>
              <a:t>郑屋村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→</a:t>
            </a:r>
            <a:r>
              <a:rPr lang="zh-CN" altLang="zh-CN" sz="1400" dirty="0" smtClean="0"/>
              <a:t>建桥围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→</a:t>
            </a:r>
            <a:r>
              <a:rPr lang="en-US" altLang="zh-CN" sz="1400" dirty="0" smtClean="0"/>
              <a:t>.</a:t>
            </a:r>
            <a:r>
              <a:rPr lang="zh-CN" altLang="zh-CN" sz="1400" dirty="0" smtClean="0"/>
              <a:t>邹家围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→</a:t>
            </a:r>
            <a:r>
              <a:rPr lang="zh-CN" altLang="zh-CN" sz="1400" dirty="0" smtClean="0"/>
              <a:t>韩山历史文化生态区</a:t>
            </a:r>
          </a:p>
          <a:p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→</a:t>
            </a:r>
            <a:r>
              <a:rPr lang="zh-CN" altLang="zh-CN" sz="1400" dirty="0" smtClean="0"/>
              <a:t>粤东大峡谷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→</a:t>
            </a:r>
            <a:r>
              <a:rPr lang="zh-CN" altLang="zh-CN" sz="1400" dirty="0" smtClean="0"/>
              <a:t>滩良</a:t>
            </a:r>
            <a:r>
              <a:rPr lang="zh-CN" altLang="zh-CN" sz="1400" dirty="0" smtClean="0"/>
              <a:t>村</a:t>
            </a:r>
            <a:endParaRPr lang="zh-CN" altLang="en-US" sz="14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7290" y="2571744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推荐行程：</a:t>
            </a:r>
            <a:endParaRPr lang="zh-CN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00298" y="2571744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幼圆" pitchFamily="49" charset="-122"/>
                <a:ea typeface="幼圆" pitchFamily="49" charset="-122"/>
              </a:rPr>
              <a:t>1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天</a:t>
            </a:r>
            <a:endParaRPr lang="zh-CN" altLang="en-US" sz="1400" dirty="0">
              <a:latin typeface="幼圆" pitchFamily="49" charset="-122"/>
              <a:ea typeface="幼圆" pitchFamily="49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428728" y="3143248"/>
            <a:ext cx="7215238" cy="1588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 descr="未标题-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852" y="3286124"/>
            <a:ext cx="2357454" cy="57150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57356" y="3357562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行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程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简介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5656" y="3907641"/>
            <a:ext cx="7215238" cy="2950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/>
              <a:t>         </a:t>
            </a:r>
            <a:r>
              <a:rPr lang="zh-CN" altLang="zh-CN" sz="1400" dirty="0" smtClean="0"/>
              <a:t>清</a:t>
            </a:r>
            <a:r>
              <a:rPr lang="zh-CN" altLang="zh-CN" sz="1400" dirty="0" smtClean="0"/>
              <a:t>风徐来，我们来到建桥镇西北部【郑屋村】，感受青砖黛瓦的客家传统民居、绿意盎然的“十里花溪”；山环水绕，继续前往【建桥围】，回环的四合建筑，形似盘龙的围龙屋，若干座房屋的设计错落有致。到了午餐时间，来到丰良老街寻觅美食。午饭后继续游览【邹家围】</a:t>
            </a:r>
            <a:r>
              <a:rPr lang="en-US" altLang="zh-CN" sz="1400" dirty="0" smtClean="0"/>
              <a:t>, </a:t>
            </a:r>
            <a:r>
              <a:rPr lang="zh-CN" altLang="zh-CN" sz="1400" dirty="0" smtClean="0"/>
              <a:t>邹家围的围龙屋由一个个似四合院的建筑单元连缀而成，可谓独树一帜。接下来我们来到【韩山历史文化风景区】，体验一览众山小的舒畅愉悦，借以天然氧吧颐养身心，感受高山品禅茶的闲情雅趣。继续放松心情，来到【粤东大峡谷】，行走栈道，体验漂流，看瀑布，听着清脆悦耳的水声，使人豁然开朗。最后，来到【滩良村】，</a:t>
            </a:r>
            <a:r>
              <a:rPr lang="en-US" altLang="zh-CN" sz="1400" dirty="0" smtClean="0"/>
              <a:t> “</a:t>
            </a:r>
            <a:r>
              <a:rPr lang="zh-CN" altLang="zh-CN" sz="1400" dirty="0" smtClean="0"/>
              <a:t>炭寮星火</a:t>
            </a:r>
            <a:r>
              <a:rPr lang="en-US" altLang="zh-CN" sz="1400" dirty="0" smtClean="0"/>
              <a:t>”</a:t>
            </a:r>
            <a:r>
              <a:rPr lang="zh-CN" altLang="zh-CN" sz="1400" dirty="0" smtClean="0"/>
              <a:t>红色旅游区的核心区，这里是东江苏维埃政府和中国工农红军第十一军的根据地，铭记历史。</a:t>
            </a:r>
            <a:endParaRPr lang="zh-CN" altLang="en-US" sz="1400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844" y="142852"/>
            <a:ext cx="714380" cy="24288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430887" cy="2857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丰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顺县乡村旅游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3000372"/>
            <a:ext cx="428628" cy="1571636"/>
          </a:xfrm>
          <a:prstGeom prst="rect">
            <a:avLst/>
          </a:prstGeom>
          <a:noFill/>
          <a:ln w="25400" cap="sq" cmpd="dbl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720" y="3143248"/>
            <a:ext cx="430887" cy="1357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精品线路推荐</a:t>
            </a:r>
            <a:endParaRPr lang="zh-CN" altLang="en-US" sz="1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>
            <a:stCxn id="4" idx="2"/>
            <a:endCxn id="8" idx="0"/>
          </p:cNvCxnSpPr>
          <p:nvPr/>
        </p:nvCxnSpPr>
        <p:spPr>
          <a:xfrm rot="5400000">
            <a:off x="285720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2"/>
          </p:cNvCxnSpPr>
          <p:nvPr/>
        </p:nvCxnSpPr>
        <p:spPr>
          <a:xfrm rot="5400000">
            <a:off x="-178627" y="525066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72140"/>
            <a:ext cx="857224" cy="12858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03</a:t>
            </a:r>
            <a:endParaRPr lang="zh-CN" altLang="en-US" sz="3200" dirty="0"/>
          </a:p>
        </p:txBody>
      </p:sp>
      <p:pic>
        <p:nvPicPr>
          <p:cNvPr id="11" name="图片 10" descr="未标题-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2357454" cy="571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1604" y="42860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旅游点介绍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071546"/>
            <a:ext cx="263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旅游点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1600" dirty="0" smtClean="0"/>
              <a:t>郑屋村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52" y="1357298"/>
            <a:ext cx="72152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dirty="0" smtClean="0"/>
              <a:t>郑屋村位于丰顺县建桥镇中部，距镇政府</a:t>
            </a:r>
            <a:r>
              <a:rPr lang="en-US" altLang="zh-CN" sz="1400" dirty="0" smtClean="0"/>
              <a:t> 6.5 </a:t>
            </a:r>
            <a:r>
              <a:rPr lang="zh-CN" altLang="zh-CN" sz="1400" dirty="0" smtClean="0"/>
              <a:t>公里。郑屋村人口</a:t>
            </a:r>
            <a:r>
              <a:rPr lang="en-US" altLang="zh-CN" sz="1400" dirty="0" smtClean="0"/>
              <a:t> 2728 </a:t>
            </a:r>
            <a:r>
              <a:rPr lang="zh-CN" altLang="zh-CN" sz="1400" dirty="0" smtClean="0"/>
              <a:t>人，有郑、王、梁三姓，郑姓占之八九成，故有“郑屋”村之名。村中山地</a:t>
            </a:r>
            <a:r>
              <a:rPr lang="en-US" altLang="zh-CN" sz="1400" dirty="0" smtClean="0"/>
              <a:t> 6500 </a:t>
            </a:r>
            <a:r>
              <a:rPr lang="zh-CN" altLang="zh-CN" sz="1400" dirty="0" smtClean="0"/>
              <a:t>亩，耕地</a:t>
            </a:r>
            <a:r>
              <a:rPr lang="en-US" altLang="zh-CN" sz="1400" dirty="0" smtClean="0"/>
              <a:t> 850 </a:t>
            </a:r>
            <a:r>
              <a:rPr lang="zh-CN" altLang="zh-CN" sz="1400" dirty="0" smtClean="0"/>
              <a:t>亩，山多田少，属典型山区村落。郑屋村山上植被茂盛，村中大搞河道改造，处处 栽花种草，满眼绿色。</a:t>
            </a:r>
            <a:r>
              <a:rPr lang="en-US" altLang="zh-CN" sz="1400" dirty="0" smtClean="0"/>
              <a:t>2017</a:t>
            </a:r>
            <a:r>
              <a:rPr lang="zh-CN" altLang="zh-CN" sz="1400" dirty="0" smtClean="0"/>
              <a:t>年</a:t>
            </a:r>
            <a:r>
              <a:rPr lang="en-US" altLang="zh-CN" sz="1400" dirty="0" smtClean="0"/>
              <a:t>2</a:t>
            </a:r>
            <a:r>
              <a:rPr lang="zh-CN" altLang="zh-CN" sz="1400" dirty="0" smtClean="0"/>
              <a:t>月被国家住建部评为全国首批绿色村庄。近期游客纷沓而至，闻名于县邑。</a:t>
            </a:r>
          </a:p>
          <a:p>
            <a:endParaRPr sz="1400" dirty="0" smtClean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19" name="图片 18" descr="e2c71ea218acc6ca00da5d63bfe60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3648" y="2348880"/>
            <a:ext cx="6840760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844" y="142852"/>
            <a:ext cx="714380" cy="24288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430887" cy="2857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丰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顺县乡村旅游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3000372"/>
            <a:ext cx="428628" cy="1571636"/>
          </a:xfrm>
          <a:prstGeom prst="rect">
            <a:avLst/>
          </a:prstGeom>
          <a:noFill/>
          <a:ln w="25400" cap="sq" cmpd="dbl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720" y="3143248"/>
            <a:ext cx="430887" cy="1357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精品线路推荐</a:t>
            </a:r>
            <a:endParaRPr lang="zh-CN" altLang="en-US" sz="1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>
            <a:stCxn id="4" idx="2"/>
            <a:endCxn id="8" idx="0"/>
          </p:cNvCxnSpPr>
          <p:nvPr/>
        </p:nvCxnSpPr>
        <p:spPr>
          <a:xfrm rot="5400000">
            <a:off x="285720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2"/>
          </p:cNvCxnSpPr>
          <p:nvPr/>
        </p:nvCxnSpPr>
        <p:spPr>
          <a:xfrm rot="5400000">
            <a:off x="-178627" y="525066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72140"/>
            <a:ext cx="857224" cy="12858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04</a:t>
            </a:r>
            <a:endParaRPr lang="zh-CN" altLang="en-US" sz="3200" dirty="0"/>
          </a:p>
        </p:txBody>
      </p:sp>
      <p:pic>
        <p:nvPicPr>
          <p:cNvPr id="11" name="图片 10" descr="未标题-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2357454" cy="571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1604" y="42860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旅游点介绍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07154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旅游点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1071546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 smtClean="0"/>
              <a:t>建桥围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76" y="1500174"/>
            <a:ext cx="6957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dirty="0" smtClean="0"/>
              <a:t>建桥围古村落坐落于莲花山脉深处的丰顺县建桥镇建桥村，创建于明崇祯十三年</a:t>
            </a:r>
            <a:r>
              <a:rPr lang="en-US" altLang="zh-CN" sz="1400" dirty="0" smtClean="0"/>
              <a:t>( 1640</a:t>
            </a:r>
            <a:r>
              <a:rPr lang="zh-CN" altLang="zh-CN" sz="1400" dirty="0" smtClean="0"/>
              <a:t>年</a:t>
            </a:r>
            <a:r>
              <a:rPr lang="en-US" altLang="zh-CN" sz="1400" dirty="0" smtClean="0"/>
              <a:t>)</a:t>
            </a:r>
            <a:r>
              <a:rPr lang="zh-CN" altLang="zh-CN" sz="1400" dirty="0" smtClean="0"/>
              <a:t>，是布局严谨结构完整的古客家民居，在闽、粤、湘、赣客家围屋中属罕见独特，总占地面积近一平方公里，围内建筑面积</a:t>
            </a:r>
            <a:r>
              <a:rPr lang="en-US" altLang="zh-CN" sz="1400" dirty="0" smtClean="0"/>
              <a:t>20357.8</a:t>
            </a:r>
            <a:r>
              <a:rPr lang="zh-CN" altLang="zh-CN" sz="1400" dirty="0" smtClean="0"/>
              <a:t>平方米，有</a:t>
            </a:r>
            <a:r>
              <a:rPr lang="en-US" altLang="zh-CN" sz="1400" dirty="0" smtClean="0"/>
              <a:t>3</a:t>
            </a:r>
            <a:r>
              <a:rPr lang="zh-CN" altLang="zh-CN" sz="1400" dirty="0" smtClean="0"/>
              <a:t>街</a:t>
            </a:r>
            <a:r>
              <a:rPr lang="en-US" altLang="zh-CN" sz="1400" dirty="0" smtClean="0"/>
              <a:t>( </a:t>
            </a:r>
            <a:r>
              <a:rPr lang="zh-CN" altLang="zh-CN" sz="1400" dirty="0" smtClean="0"/>
              <a:t>东西向</a:t>
            </a:r>
            <a:r>
              <a:rPr lang="en-US" altLang="zh-CN" sz="1400" dirty="0" smtClean="0"/>
              <a:t>) 12</a:t>
            </a:r>
            <a:r>
              <a:rPr lang="zh-CN" altLang="zh-CN" sz="1400" dirty="0" smtClean="0"/>
              <a:t>巷</a:t>
            </a:r>
            <a:r>
              <a:rPr lang="en-US" altLang="zh-CN" sz="1400" dirty="0" smtClean="0"/>
              <a:t>( </a:t>
            </a:r>
            <a:r>
              <a:rPr lang="zh-CN" altLang="zh-CN" sz="1400" dirty="0" smtClean="0"/>
              <a:t>南北向</a:t>
            </a:r>
            <a:r>
              <a:rPr lang="en-US" altLang="zh-CN" sz="1400" dirty="0" smtClean="0"/>
              <a:t>)24</a:t>
            </a:r>
            <a:r>
              <a:rPr lang="zh-CN" altLang="zh-CN" sz="1400" dirty="0" smtClean="0"/>
              <a:t>幢，至今保存完好。并于</a:t>
            </a:r>
            <a:r>
              <a:rPr lang="en-US" altLang="zh-CN" sz="1400" dirty="0" smtClean="0"/>
              <a:t>2009</a:t>
            </a:r>
            <a:r>
              <a:rPr lang="zh-CN" altLang="zh-CN" sz="1400" dirty="0" smtClean="0"/>
              <a:t>年</a:t>
            </a:r>
            <a:r>
              <a:rPr lang="en-US" altLang="zh-CN" sz="1400" dirty="0" smtClean="0"/>
              <a:t>12</a:t>
            </a:r>
            <a:r>
              <a:rPr lang="zh-CN" altLang="zh-CN" sz="1400" dirty="0" smtClean="0"/>
              <a:t>月入选广东省级古村落，被专家认定为潮、客、畲文化融合村，</a:t>
            </a:r>
            <a:r>
              <a:rPr lang="en-US" altLang="zh-CN" sz="1400" dirty="0" smtClean="0"/>
              <a:t>2010</a:t>
            </a:r>
            <a:r>
              <a:rPr lang="zh-CN" altLang="zh-CN" sz="1400" dirty="0" smtClean="0"/>
              <a:t>年</a:t>
            </a:r>
            <a:r>
              <a:rPr lang="en-US" altLang="zh-CN" sz="1400" dirty="0" smtClean="0"/>
              <a:t>2</a:t>
            </a:r>
            <a:r>
              <a:rPr lang="zh-CN" altLang="zh-CN" sz="1400" dirty="0" smtClean="0"/>
              <a:t>月被评为梅州市级客家古民居。古村落遵循外圆内方的理论，建造椭圆外廓，内围属方形，四周有护城河池，四大城门原有皇帝御赐四门大鉎炮（名曰：“将军”）。围内清一色的张姓居民，是粤东地区唯一典型传统客家聚落。围内外逢年过节当地拥有众多的民间技艺和民间活动，主要有舞狮、舞龙、锣鼓班、八音班、打醮（已失传）、弦乐、元宵迎灯等等。另外，婚嫁和丧葬（二次葬）习俗也堪称独</a:t>
            </a:r>
            <a:r>
              <a:rPr lang="zh-CN" altLang="zh-CN" sz="1400" dirty="0" smtClean="0"/>
              <a:t>特</a:t>
            </a:r>
            <a:r>
              <a:rPr lang="zh-CN" altLang="en-US" sz="1400" dirty="0" smtClean="0"/>
              <a:t>。</a:t>
            </a:r>
            <a:endParaRPr lang="zh-CN" altLang="en-US" sz="1400" dirty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640252"/>
            <a:ext cx="2736304" cy="321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617641"/>
            <a:ext cx="3240360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844" y="142852"/>
            <a:ext cx="714380" cy="24288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430887" cy="2857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丰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顺县乡村旅游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3000372"/>
            <a:ext cx="428628" cy="1571636"/>
          </a:xfrm>
          <a:prstGeom prst="rect">
            <a:avLst/>
          </a:prstGeom>
          <a:noFill/>
          <a:ln w="25400" cap="sq" cmpd="dbl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720" y="3143248"/>
            <a:ext cx="430887" cy="1357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精品线路推荐</a:t>
            </a:r>
            <a:endParaRPr lang="zh-CN" altLang="en-US" sz="1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>
            <a:stCxn id="4" idx="2"/>
            <a:endCxn id="8" idx="0"/>
          </p:cNvCxnSpPr>
          <p:nvPr/>
        </p:nvCxnSpPr>
        <p:spPr>
          <a:xfrm rot="5400000">
            <a:off x="285720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2"/>
          </p:cNvCxnSpPr>
          <p:nvPr/>
        </p:nvCxnSpPr>
        <p:spPr>
          <a:xfrm rot="5400000">
            <a:off x="-178627" y="525066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72140"/>
            <a:ext cx="857224" cy="12858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05</a:t>
            </a:r>
            <a:endParaRPr lang="zh-CN" altLang="en-US" sz="3200" dirty="0"/>
          </a:p>
        </p:txBody>
      </p:sp>
      <p:pic>
        <p:nvPicPr>
          <p:cNvPr id="11" name="图片 10" descr="未标题-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2357454" cy="571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1604" y="42860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旅游点介绍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07154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旅游点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1071546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 smtClean="0"/>
              <a:t>邹家围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52" y="1428736"/>
            <a:ext cx="721523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dirty="0" smtClean="0"/>
              <a:t>邹家围，位于丰顺县丰良镇璜溪村，原名“上兴围”，乃邹氏丰顺开基祖邹肇松十一世孙诰封骁骑将军邹瑞，于清康熙六年（</a:t>
            </a:r>
            <a:r>
              <a:rPr lang="en-US" altLang="zh-CN" sz="1400" dirty="0" smtClean="0"/>
              <a:t>1667</a:t>
            </a:r>
            <a:r>
              <a:rPr lang="zh-CN" altLang="zh-CN" sz="1400" dirty="0" smtClean="0"/>
              <a:t>）创建，有</a:t>
            </a:r>
            <a:r>
              <a:rPr lang="en-US" altLang="zh-CN" sz="1400" dirty="0" smtClean="0"/>
              <a:t>350</a:t>
            </a:r>
            <a:r>
              <a:rPr lang="zh-CN" altLang="zh-CN" sz="1400" dirty="0" smtClean="0"/>
              <a:t>年历史。主屋由三堂四横三围龙一门坪一池塘构成，属客家围龙屋结构。主屋外围有</a:t>
            </a:r>
            <a:r>
              <a:rPr lang="en-US" altLang="zh-CN" sz="1400" dirty="0" smtClean="0"/>
              <a:t> 18 </a:t>
            </a:r>
            <a:r>
              <a:rPr lang="zh-CN" altLang="zh-CN" sz="1400" dirty="0" smtClean="0"/>
              <a:t>座仿北京四合院式单元房屋。因规模庞大，布局典型，结构独特，主屋保存状况完好，</a:t>
            </a:r>
            <a:r>
              <a:rPr lang="en-US" altLang="zh-CN" sz="1400" dirty="0" smtClean="0"/>
              <a:t>2012</a:t>
            </a:r>
            <a:r>
              <a:rPr lang="zh-CN" altLang="zh-CN" sz="1400" dirty="0" smtClean="0"/>
              <a:t>年</a:t>
            </a:r>
            <a:r>
              <a:rPr lang="en-US" altLang="zh-CN" sz="1400" dirty="0" smtClean="0"/>
              <a:t>1</a:t>
            </a:r>
            <a:r>
              <a:rPr lang="zh-CN" altLang="zh-CN" sz="1400" dirty="0" smtClean="0"/>
              <a:t>月评为广东省古村落，</a:t>
            </a:r>
            <a:r>
              <a:rPr lang="en-US" altLang="zh-CN" sz="1400" dirty="0" smtClean="0"/>
              <a:t>2012</a:t>
            </a:r>
            <a:r>
              <a:rPr lang="zh-CN" altLang="zh-CN" sz="1400" dirty="0" smtClean="0"/>
              <a:t>年</a:t>
            </a:r>
            <a:r>
              <a:rPr lang="en-US" altLang="zh-CN" sz="1400" dirty="0" smtClean="0"/>
              <a:t>2</a:t>
            </a:r>
            <a:r>
              <a:rPr lang="zh-CN" altLang="zh-CN" sz="1400" dirty="0" smtClean="0"/>
              <a:t>月评为梅州市客家古民居，</a:t>
            </a:r>
            <a:r>
              <a:rPr lang="en-US" altLang="zh-CN" sz="1400" dirty="0" smtClean="0"/>
              <a:t>2014</a:t>
            </a:r>
            <a:r>
              <a:rPr lang="zh-CN" altLang="zh-CN" sz="1400" dirty="0" smtClean="0"/>
              <a:t>年</a:t>
            </a:r>
            <a:r>
              <a:rPr lang="en-US" altLang="zh-CN" sz="1400" dirty="0" smtClean="0"/>
              <a:t>1</a:t>
            </a:r>
            <a:r>
              <a:rPr lang="zh-CN" altLang="zh-CN" sz="1400" dirty="0" smtClean="0"/>
              <a:t>月公布为梅州市文物保护单位，</a:t>
            </a:r>
            <a:r>
              <a:rPr lang="en-US" altLang="zh-CN" sz="1400" dirty="0" smtClean="0"/>
              <a:t>2013</a:t>
            </a:r>
            <a:r>
              <a:rPr lang="zh-CN" altLang="zh-CN" sz="1400" dirty="0" smtClean="0"/>
              <a:t>年</a:t>
            </a:r>
            <a:r>
              <a:rPr lang="en-US" altLang="zh-CN" sz="1400" dirty="0" smtClean="0"/>
              <a:t>8</a:t>
            </a:r>
            <a:r>
              <a:rPr lang="zh-CN" altLang="zh-CN" sz="1400" dirty="0" smtClean="0"/>
              <a:t>月评为中国传统村落。</a:t>
            </a:r>
          </a:p>
          <a:p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。</a:t>
            </a:r>
            <a:endParaRPr lang="zh-CN" altLang="en-US" sz="1400" dirty="0" smtClean="0">
              <a:latin typeface="幼圆" pitchFamily="49" charset="-122"/>
              <a:ea typeface="幼圆" pitchFamily="49" charset="-122"/>
            </a:endParaRPr>
          </a:p>
          <a:p>
            <a:endParaRPr lang="zh-CN" altLang="en-US" dirty="0"/>
          </a:p>
        </p:txBody>
      </p:sp>
      <p:pic>
        <p:nvPicPr>
          <p:cNvPr id="19" name="图片 18" descr="C:\Users\ADMINI~1\AppData\Local\Temp\360zip$Temp\360$1\邹家围鸟瞰图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03648" y="2996952"/>
            <a:ext cx="28803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 descr="C:\Users\ADMINI~1\AppData\Local\Temp\360zip$Temp\360$2\邹家围正面.jp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4048" y="3068960"/>
            <a:ext cx="30963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844" y="142852"/>
            <a:ext cx="714380" cy="24288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430887" cy="2857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丰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顺县乡村旅游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3000372"/>
            <a:ext cx="428628" cy="1571636"/>
          </a:xfrm>
          <a:prstGeom prst="rect">
            <a:avLst/>
          </a:prstGeom>
          <a:noFill/>
          <a:ln w="25400" cap="sq" cmpd="dbl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720" y="3143248"/>
            <a:ext cx="430887" cy="1357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精品线路推荐</a:t>
            </a:r>
            <a:endParaRPr lang="zh-CN" altLang="en-US" sz="1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>
            <a:stCxn id="4" idx="2"/>
            <a:endCxn id="8" idx="0"/>
          </p:cNvCxnSpPr>
          <p:nvPr/>
        </p:nvCxnSpPr>
        <p:spPr>
          <a:xfrm rot="5400000">
            <a:off x="285720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2"/>
          </p:cNvCxnSpPr>
          <p:nvPr/>
        </p:nvCxnSpPr>
        <p:spPr>
          <a:xfrm rot="5400000">
            <a:off x="-178627" y="525066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72140"/>
            <a:ext cx="857224" cy="12858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06</a:t>
            </a:r>
            <a:endParaRPr lang="zh-CN" altLang="en-US" sz="3200" dirty="0"/>
          </a:p>
        </p:txBody>
      </p:sp>
      <p:pic>
        <p:nvPicPr>
          <p:cNvPr id="11" name="图片 10" descr="未标题-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2357454" cy="571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1604" y="42860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旅游点介绍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07154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旅游点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1071546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 smtClean="0"/>
              <a:t>韩山历史文化生态区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662" y="1357298"/>
            <a:ext cx="74597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         </a:t>
            </a:r>
            <a:r>
              <a:rPr lang="zh-CN" altLang="zh-CN" sz="1400" dirty="0" smtClean="0"/>
              <a:t>韩</a:t>
            </a:r>
            <a:r>
              <a:rPr lang="zh-CN" altLang="zh-CN" sz="1400" dirty="0" smtClean="0"/>
              <a:t>山历史文化生态区位于广东省丰顺县丰良镇，是按照国家</a:t>
            </a:r>
            <a:r>
              <a:rPr lang="en-US" altLang="zh-CN" sz="1400" dirty="0" smtClean="0"/>
              <a:t>5A</a:t>
            </a:r>
            <a:r>
              <a:rPr lang="zh-CN" altLang="zh-CN" sz="1400" dirty="0" smtClean="0"/>
              <a:t>级旅游度假区的标准，统一规划，精心设计，打造国内一流的集精品会议养生、韩愈文化体验、有机茶园观光、山地休闲览胜、宗教文化朝圣于一体的高端度假旅游圣地。平均海拔为</a:t>
            </a:r>
            <a:r>
              <a:rPr lang="en-US" altLang="zh-CN" sz="1400" dirty="0" smtClean="0"/>
              <a:t>650-1069</a:t>
            </a:r>
            <a:r>
              <a:rPr lang="zh-CN" altLang="zh-CN" sz="1400" dirty="0" smtClean="0"/>
              <a:t>米，常年云雾缭绕，气候宜人，风光旖旎，绮丽如画，独有的“韩岽笼云”正是丰顺的古八景之一。在这里，即可体验一览众山小的舒畅愉悦，借以天然氧吧颐养身心；亦可感受高山品禅茶的闲情雅趣，借以林中木屋乐享逍遥，是远离城市喧嚣、云游湖光山色的绝佳养生目的地。</a:t>
            </a:r>
            <a:endParaRPr lang="zh-CN" altLang="en-US" sz="1400" dirty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17" name="图片 16" descr="b17312d1c4933478f18147c9c9d77b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616" y="4005064"/>
            <a:ext cx="3456384" cy="2338209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8024" y="2852936"/>
            <a:ext cx="3600400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844" y="142852"/>
            <a:ext cx="714380" cy="24288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430887" cy="2857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丰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顺县乡村旅游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3000372"/>
            <a:ext cx="428628" cy="1571636"/>
          </a:xfrm>
          <a:prstGeom prst="rect">
            <a:avLst/>
          </a:prstGeom>
          <a:noFill/>
          <a:ln w="25400" cap="sq" cmpd="dbl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720" y="3143248"/>
            <a:ext cx="430887" cy="1357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精品线路推荐</a:t>
            </a:r>
            <a:endParaRPr lang="zh-CN" altLang="en-US" sz="1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>
            <a:stCxn id="4" idx="2"/>
            <a:endCxn id="8" idx="0"/>
          </p:cNvCxnSpPr>
          <p:nvPr/>
        </p:nvCxnSpPr>
        <p:spPr>
          <a:xfrm rot="5400000">
            <a:off x="285720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2"/>
          </p:cNvCxnSpPr>
          <p:nvPr/>
        </p:nvCxnSpPr>
        <p:spPr>
          <a:xfrm rot="5400000">
            <a:off x="-178627" y="525066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72140"/>
            <a:ext cx="857224" cy="12858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07</a:t>
            </a:r>
            <a:endParaRPr lang="zh-CN" altLang="en-US" sz="3200" dirty="0"/>
          </a:p>
        </p:txBody>
      </p:sp>
      <p:pic>
        <p:nvPicPr>
          <p:cNvPr id="11" name="图片 10" descr="未标题-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2357454" cy="571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1604" y="42860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旅游点介绍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07154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旅游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1071546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 smtClean="0"/>
              <a:t>粤东大峡谷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662" y="1357298"/>
            <a:ext cx="74597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       </a:t>
            </a:r>
            <a:r>
              <a:rPr lang="zh-CN" altLang="zh-CN" sz="1400" dirty="0" smtClean="0"/>
              <a:t>粤</a:t>
            </a:r>
            <a:r>
              <a:rPr lang="zh-CN" altLang="zh-CN" sz="1400" dirty="0" smtClean="0"/>
              <a:t>东大峡谷景区位于广东著名革命老区</a:t>
            </a:r>
            <a:r>
              <a:rPr lang="en-US" altLang="zh-CN" sz="1400" dirty="0" smtClean="0"/>
              <a:t>---</a:t>
            </a:r>
            <a:r>
              <a:rPr lang="zh-CN" altLang="zh-CN" sz="1400" dirty="0" smtClean="0"/>
              <a:t>丰顺县八乡山镇，峡谷全长</a:t>
            </a:r>
            <a:r>
              <a:rPr lang="en-US" altLang="zh-CN" sz="1400" dirty="0" smtClean="0"/>
              <a:t>6.3</a:t>
            </a:r>
            <a:r>
              <a:rPr lang="zh-CN" altLang="zh-CN" sz="1400" dirty="0" smtClean="0"/>
              <a:t>公里，其中步道长</a:t>
            </a:r>
            <a:r>
              <a:rPr lang="en-US" altLang="zh-CN" sz="1400" dirty="0" smtClean="0"/>
              <a:t>4.3</a:t>
            </a:r>
            <a:r>
              <a:rPr lang="zh-CN" altLang="zh-CN" sz="1400" dirty="0" smtClean="0"/>
              <a:t>公里、观光车道长</a:t>
            </a:r>
            <a:r>
              <a:rPr lang="en-US" altLang="zh-CN" sz="1400" dirty="0" smtClean="0"/>
              <a:t>2</a:t>
            </a:r>
            <a:r>
              <a:rPr lang="zh-CN" altLang="zh-CN" sz="1400" dirty="0" smtClean="0"/>
              <a:t>公里，游人可自由选择全程步行或步行</a:t>
            </a:r>
            <a:r>
              <a:rPr lang="en-US" altLang="zh-CN" sz="1400" dirty="0" smtClean="0"/>
              <a:t>+</a:t>
            </a:r>
            <a:r>
              <a:rPr lang="zh-CN" altLang="zh-CN" sz="1400" dirty="0" smtClean="0"/>
              <a:t>乘坐观光车的方式进行游览观光，年平均气温</a:t>
            </a:r>
            <a:r>
              <a:rPr lang="en-US" altLang="zh-CN" sz="1400" dirty="0" smtClean="0"/>
              <a:t>18.7</a:t>
            </a:r>
            <a:r>
              <a:rPr lang="zh-CN" altLang="zh-CN" sz="1400" dirty="0" smtClean="0"/>
              <a:t>度，是天然的避暑胜地，景区建设为三大特色功能片区； 南部生态人文区：以植物景观和文化体验为主要特色，打造生态科普基地和客家人文核心体验区；中部动感灵溪区：功能区设有生态探险、溯溪、深林拓展等挑战性游乐项目为主，营造欢乐“氧”生的峡谷度假氛围；北部生态养生区：大峡谷谷深水急，飞瀑鸣泉，林木苍翠，竹柏、沙箩、兰花等稀有植物众多。景区有大峡谷游览观光区、峡谷漂流、儿童乐园、水上乐园、酒店度假、东南亚房车度假、森林别墅度假、游客中心、花海童话世界等</a:t>
            </a:r>
            <a:r>
              <a:rPr lang="en-US" altLang="zh-CN" sz="1400" dirty="0" smtClean="0"/>
              <a:t>9</a:t>
            </a:r>
            <a:r>
              <a:rPr lang="zh-CN" altLang="zh-CN" sz="1400" dirty="0" smtClean="0"/>
              <a:t>大旅游功能区。</a:t>
            </a:r>
            <a:endParaRPr lang="zh-CN" altLang="en-US" sz="1400" dirty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18" name="图片 17" descr="八乡山大峡谷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616" y="3212976"/>
            <a:ext cx="6840760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844" y="142852"/>
            <a:ext cx="714380" cy="24288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430887" cy="2857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丰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顺县乡村旅游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3000372"/>
            <a:ext cx="428628" cy="1571636"/>
          </a:xfrm>
          <a:prstGeom prst="rect">
            <a:avLst/>
          </a:prstGeom>
          <a:noFill/>
          <a:ln w="25400" cap="sq" cmpd="dbl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720" y="3143248"/>
            <a:ext cx="430887" cy="1357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精品线路推荐</a:t>
            </a:r>
            <a:endParaRPr lang="zh-CN" altLang="en-US" sz="1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>
            <a:stCxn id="4" idx="2"/>
            <a:endCxn id="8" idx="0"/>
          </p:cNvCxnSpPr>
          <p:nvPr/>
        </p:nvCxnSpPr>
        <p:spPr>
          <a:xfrm rot="5400000">
            <a:off x="285720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2"/>
          </p:cNvCxnSpPr>
          <p:nvPr/>
        </p:nvCxnSpPr>
        <p:spPr>
          <a:xfrm rot="5400000">
            <a:off x="-178627" y="525066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72140"/>
            <a:ext cx="857224" cy="12858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09</a:t>
            </a:r>
            <a:endParaRPr lang="zh-CN" altLang="en-US" sz="3200" dirty="0"/>
          </a:p>
        </p:txBody>
      </p:sp>
      <p:pic>
        <p:nvPicPr>
          <p:cNvPr id="11" name="图片 10" descr="未标题-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2357454" cy="571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1604" y="42860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旅游点介绍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07154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旅游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1071546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滩良村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662" y="1357298"/>
            <a:ext cx="71717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    </a:t>
            </a:r>
            <a:r>
              <a:rPr lang="en-US" altLang="zh-CN" sz="1400" dirty="0" smtClean="0"/>
              <a:t>  </a:t>
            </a:r>
            <a:r>
              <a:rPr lang="zh-CN" altLang="zh-CN" sz="1400" dirty="0" smtClean="0"/>
              <a:t>滩</a:t>
            </a:r>
            <a:r>
              <a:rPr lang="zh-CN" altLang="zh-CN" sz="1400" dirty="0" smtClean="0"/>
              <a:t>良村位于丰顺县八乡山镇。交通便利、路网发达。省道</a:t>
            </a:r>
            <a:r>
              <a:rPr lang="en-US" altLang="zh-CN" sz="1400" dirty="0" smtClean="0"/>
              <a:t>S228</a:t>
            </a:r>
            <a:r>
              <a:rPr lang="zh-CN" altLang="zh-CN" sz="1400" dirty="0" smtClean="0"/>
              <a:t>线穿境而过，距离大丰华高速公路汤西出口仅</a:t>
            </a:r>
            <a:r>
              <a:rPr lang="en-US" altLang="zh-CN" sz="1400" dirty="0" smtClean="0"/>
              <a:t>15</a:t>
            </a:r>
            <a:r>
              <a:rPr lang="zh-CN" altLang="zh-CN" sz="1400" dirty="0" smtClean="0"/>
              <a:t>公里。这里是东江苏维尔政府的诞生地、中国工农红军第十一军军部成立旧址（红十一军军史馆）、中国工农红军第十一军政治部旧址（君裕楼）。滩良村不仅红色文化底蕴深厚，而且生态优美，水资源丰富，有“八龙会水”之称，具备规划开发红色旅游和生态旅游产业的独特禀赋。</a:t>
            </a:r>
            <a:r>
              <a:rPr lang="en-US" altLang="zh-CN" sz="1400" dirty="0" smtClean="0"/>
              <a:t>2019</a:t>
            </a:r>
            <a:r>
              <a:rPr lang="zh-CN" altLang="zh-CN" sz="1400" dirty="0" smtClean="0"/>
              <a:t>年</a:t>
            </a:r>
            <a:r>
              <a:rPr lang="en-US" altLang="zh-CN" sz="1400" dirty="0" smtClean="0"/>
              <a:t>9</a:t>
            </a:r>
            <a:r>
              <a:rPr lang="zh-CN" altLang="zh-CN" sz="1400" dirty="0" smtClean="0"/>
              <a:t>月</a:t>
            </a:r>
            <a:r>
              <a:rPr lang="en-US" altLang="zh-CN" sz="1400" dirty="0" smtClean="0"/>
              <a:t>24</a:t>
            </a:r>
            <a:r>
              <a:rPr lang="zh-CN" altLang="zh-CN" sz="1400" dirty="0" smtClean="0"/>
              <a:t>日，滩良村上榜</a:t>
            </a:r>
            <a:r>
              <a:rPr lang="en-US" altLang="zh-CN" sz="1400" dirty="0" smtClean="0"/>
              <a:t>2018</a:t>
            </a:r>
            <a:r>
              <a:rPr lang="zh-CN" altLang="zh-CN" sz="1400" dirty="0" smtClean="0"/>
              <a:t>年广东省“民主法治示范村（社区）”创建单位名单。</a:t>
            </a:r>
            <a:r>
              <a:rPr lang="en-US" altLang="zh-CN" sz="1400" dirty="0" smtClean="0"/>
              <a:t>2017</a:t>
            </a:r>
            <a:r>
              <a:rPr lang="zh-CN" altLang="zh-CN" sz="1400" dirty="0" smtClean="0"/>
              <a:t>年</a:t>
            </a:r>
            <a:r>
              <a:rPr lang="en-US" altLang="zh-CN" sz="1400" dirty="0" smtClean="0"/>
              <a:t>10</a:t>
            </a:r>
            <a:r>
              <a:rPr lang="zh-CN" altLang="zh-CN" sz="1400" dirty="0" smtClean="0"/>
              <a:t>月</a:t>
            </a:r>
            <a:r>
              <a:rPr lang="en-US" altLang="zh-CN" sz="1400" dirty="0" smtClean="0"/>
              <a:t>17</a:t>
            </a:r>
            <a:r>
              <a:rPr lang="zh-CN" altLang="zh-CN" sz="1400" dirty="0" smtClean="0"/>
              <a:t>日，广东省爱国卫生运动委员会授予滩良村第一批广东省卫生村称号。</a:t>
            </a:r>
            <a:endParaRPr lang="zh-CN" altLang="zh-CN" sz="1600" dirty="0"/>
          </a:p>
        </p:txBody>
      </p:sp>
      <p:pic>
        <p:nvPicPr>
          <p:cNvPr id="2050" name="图片 30" descr="滩良村俯拍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01008"/>
            <a:ext cx="53285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2547</Words>
  <Application>Microsoft Office PowerPoint</Application>
  <PresentationFormat>全屏显示(4:3)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127</cp:revision>
  <dcterms:created xsi:type="dcterms:W3CDTF">2020-04-09T02:51:00Z</dcterms:created>
  <dcterms:modified xsi:type="dcterms:W3CDTF">2021-10-25T08:13:55Z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